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0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customXml/itemProps4.xml" ContentType="application/vnd.openxmlformats-officedocument.customXml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5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5"/>
  </p:sldMasterIdLst>
  <p:notesMasterIdLst>
    <p:notesMasterId r:id="rId29"/>
  </p:notesMasterIdLst>
  <p:handoutMasterIdLst>
    <p:handoutMasterId r:id="rId30"/>
  </p:handoutMasterIdLst>
  <p:sldIdLst>
    <p:sldId id="301" r:id="rId6"/>
    <p:sldId id="302" r:id="rId7"/>
    <p:sldId id="427" r:id="rId8"/>
    <p:sldId id="393" r:id="rId9"/>
    <p:sldId id="444" r:id="rId10"/>
    <p:sldId id="445" r:id="rId11"/>
    <p:sldId id="443" r:id="rId12"/>
    <p:sldId id="448" r:id="rId13"/>
    <p:sldId id="447" r:id="rId14"/>
    <p:sldId id="449" r:id="rId15"/>
    <p:sldId id="450" r:id="rId16"/>
    <p:sldId id="446" r:id="rId17"/>
    <p:sldId id="453" r:id="rId18"/>
    <p:sldId id="454" r:id="rId19"/>
    <p:sldId id="455" r:id="rId20"/>
    <p:sldId id="456" r:id="rId21"/>
    <p:sldId id="457" r:id="rId22"/>
    <p:sldId id="458" r:id="rId23"/>
    <p:sldId id="451" r:id="rId24"/>
    <p:sldId id="460" r:id="rId25"/>
    <p:sldId id="461" r:id="rId26"/>
    <p:sldId id="459" r:id="rId27"/>
    <p:sldId id="403" r:id="rId28"/>
  </p:sldIdLst>
  <p:sldSz cx="9144000" cy="6858000" type="screen4x3"/>
  <p:notesSz cx="6946900" cy="9220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4">
          <p15:clr>
            <a:srgbClr val="A4A3A4"/>
          </p15:clr>
        </p15:guide>
        <p15:guide id="2" pos="218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336600"/>
    <a:srgbClr val="003300"/>
    <a:srgbClr val="808000"/>
    <a:srgbClr val="FF3300"/>
    <a:srgbClr val="E9E400"/>
    <a:srgbClr val="FFD47D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81" autoAdjust="0"/>
    <p:restoredTop sz="92781" autoAdjust="0"/>
  </p:normalViewPr>
  <p:slideViewPr>
    <p:cSldViewPr>
      <p:cViewPr varScale="1">
        <p:scale>
          <a:sx n="105" d="100"/>
          <a:sy n="105" d="100"/>
        </p:scale>
        <p:origin x="192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3" d="100"/>
          <a:sy n="93" d="100"/>
        </p:scale>
        <p:origin x="-2934" y="-102"/>
      </p:cViewPr>
      <p:guideLst>
        <p:guide orient="horz" pos="2904"/>
        <p:guide pos="218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32" Type="http://schemas.openxmlformats.org/officeDocument/2006/relationships/viewProps" Target="viewProps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customXml" Target="../customXml/item5.xml"/><Relationship Id="rId8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>
            <a:extLst>
              <a:ext uri="{FF2B5EF4-FFF2-40B4-BE49-F238E27FC236}">
                <a16:creationId xmlns:a16="http://schemas.microsoft.com/office/drawing/2014/main" id="{76D3DB97-0913-EDE4-B026-AE88D8968A3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1027">
            <a:extLst>
              <a:ext uri="{FF2B5EF4-FFF2-40B4-BE49-F238E27FC236}">
                <a16:creationId xmlns:a16="http://schemas.microsoft.com/office/drawing/2014/main" id="{7E8753F9-D43F-16B7-2319-40A891B415F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5413" y="0"/>
            <a:ext cx="3011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algn="r" defTabSz="922275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1028">
            <a:extLst>
              <a:ext uri="{FF2B5EF4-FFF2-40B4-BE49-F238E27FC236}">
                <a16:creationId xmlns:a16="http://schemas.microsoft.com/office/drawing/2014/main" id="{EAF60E11-4BB2-7874-E352-04FAC912587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9825"/>
            <a:ext cx="30114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3" name="Rectangle 1029">
            <a:extLst>
              <a:ext uri="{FF2B5EF4-FFF2-40B4-BE49-F238E27FC236}">
                <a16:creationId xmlns:a16="http://schemas.microsoft.com/office/drawing/2014/main" id="{78271030-6369-1CF0-D7C2-1DCE689D5994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5413" y="8759825"/>
            <a:ext cx="30114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algn="r" defTabSz="920750">
              <a:defRPr sz="1200">
                <a:latin typeface="Times New Roman" panose="02020603050405020304" pitchFamily="18" charset="0"/>
              </a:defRPr>
            </a:lvl1pPr>
          </a:lstStyle>
          <a:p>
            <a:fld id="{07A61C62-C020-4B7E-9F5C-2D0E12E9C24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04D93150-F8C8-7CE3-8BCF-BD759090B94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1204D88A-3B29-ADDD-B6D1-6DB16B782AC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35413" y="0"/>
            <a:ext cx="3011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algn="r" defTabSz="922275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6DC76B16-AFF5-C62E-D5F7-F5BAE7FAF18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8400" y="690563"/>
            <a:ext cx="4611688" cy="3459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F3A8C47E-3DEC-F495-101E-1A378584D31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4379913"/>
            <a:ext cx="509270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6A063D2F-AEA5-5426-BCAA-0B8A2E31F1F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9825"/>
            <a:ext cx="30114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1CAF4B75-C219-02F7-7B8E-84E03A8B3D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5413" y="8759825"/>
            <a:ext cx="30114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algn="r" defTabSz="920750">
              <a:defRPr sz="1200">
                <a:latin typeface="Times New Roman" panose="02020603050405020304" pitchFamily="18" charset="0"/>
              </a:defRPr>
            </a:lvl1pPr>
          </a:lstStyle>
          <a:p>
            <a:fld id="{D5FF5D22-EC72-4251-90CB-C64D1B660FE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CEA67B8E-F63A-F752-3547-F4F3CD0E6A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C3B5196-0D15-4D1B-9747-484E45BD6CDD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ED379851-63D5-6822-B2FD-BCA0F4E4F2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8400" y="690563"/>
            <a:ext cx="4610100" cy="3459162"/>
          </a:xfrm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767DEB35-034B-4357-A87D-D8689CAA19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CB7E7F75-2920-52E2-5834-956FB75DE7F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21D1C2F2-609F-1089-2CD1-69207A1760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B3E4FE09-63B0-479C-EEE7-B7BB91EC8E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2FAE9C5-FE1E-4F46-9F3D-BAFCA0D9B765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607FEB38-3565-59BE-E6AD-1569024783B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AC89D6D3-B13B-1876-BE3A-ADA31F6C88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008910C6-2DBA-7528-737A-830CF38281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F283906-45E6-4609-AECC-9707130C3089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6FB6B138-0631-E286-C0D3-F046B811EEF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C5FC4292-6941-FA66-7075-EACF3E12AF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148C80A0-2D4C-BD6C-3BFB-7E5EB8B2D3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6264E7D-D7AA-48EF-BFA5-982726622377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93C75928-19DB-DEE6-BC72-EDF62BA2255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5768848F-6F51-0937-AFF6-D4C7FD5441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07454975-1581-6572-F6A6-35B9EB5080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10227D2-1B9F-48E7-B011-1BD1F872DAD7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68B63667-1707-4F23-8A18-57F2E042113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3A46A72B-3E03-99DD-44C9-FE2E8A6C1D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00A4F516-BD5C-7423-54FA-C4E48C139A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37824F2-CEB9-498C-AF23-91E02767FF9A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65376202-87D4-7B77-6E28-55B0B96003D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17198F90-B9B8-5531-90F9-8035F1892F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CAEE2ACC-B2F2-F1A0-CD11-E8F12C6D6C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6BEFBE2-BC86-4FEF-B658-9144F5349D43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94CAEED1-104E-F9DF-E743-9D9B16668C1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7C1272D7-905D-40CC-D338-8D0443C016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6A266D61-20E8-FE89-D262-ACD1ED3E30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B32E002-282F-4028-946E-29E3469718A3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B0F98F39-A306-38D3-6E13-AB2CBC5D523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41DE4BF7-ED69-F948-B849-CD5936A1EC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FCD3C20C-87E3-381C-796B-911B32C14C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492B538-3748-4991-A73B-9ECA06B1707A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82145527-0C14-DE0E-2FE4-148BA605EE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0C491200-65D1-F55E-8279-8D04AF2CD2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50559B56-03E0-CE3D-FD49-650E000CE3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F582C11-5077-4240-9604-B7DFE518230B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ADBC4B52-D59B-D449-94D5-BF346124E9E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2EB69588-A766-FB9E-586B-95BCAC5F82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1E2FB826-8200-6D5C-DDFD-05D1589C9B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78CEC6D-C6DB-49BC-9009-B56F3E3B3645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561E55F3-927D-9B4C-B79A-EF65FF2EEEB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BCE816CC-CE41-43BD-4833-3C1165A813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FB4ACE55-3B6A-59E0-35DF-9FAA4C4655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130ABDB-38CE-4046-9895-DC95A620BA04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7084524E-D8B6-90ED-FB3A-6AC28BF17B0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D8991494-8EF4-5EF4-0372-AA9DFDFDB1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C20710E0-5B76-E31C-004B-0C404DAD36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8246721-E1FF-45B9-B494-5BA6FB3EEB53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BE9B4FF7-15A5-E7F6-1F1E-266CFB5CEF0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4084A706-089C-F0C1-526D-4B7426A6EB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EE4BF494-A640-744E-CC95-7F2A6634C0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3142E8A-6542-4398-A666-EF6007302082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B8F7451B-008F-BE8A-CDF6-1E69767008B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5A0FA5AA-CD1D-A2A5-6A95-817E07F04D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8132" name="Slide Number Placeholder 3">
            <a:extLst>
              <a:ext uri="{FF2B5EF4-FFF2-40B4-BE49-F238E27FC236}">
                <a16:creationId xmlns:a16="http://schemas.microsoft.com/office/drawing/2014/main" id="{DCC04EF8-79FC-C8A5-7AC1-07949F8884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3380D2F-8964-4B31-A2A1-B25EB314C658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3A85F433-462E-D646-0600-12DF96D86A4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6BBB0A6A-C1D8-0DF9-7F05-AB9591F1F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29BF48CD-226D-98EF-F554-EB1A144708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AA7F716-592E-4ED0-A4FF-4CCB7CD990E0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AC6C9B4-6FEE-3D34-8E80-A2F23476DE4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49B9408A-F21F-6661-3687-D5FECF3065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A35444D0-5B8D-5C07-C0A0-8A942F275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F5EB92A-A1EC-4DB5-BE9E-55D2B298DBC3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E088A67B-90E7-7587-8EF7-48B7159A489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EF018AFA-07A3-CFEF-ADFB-CF2F38780E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6473AC73-799A-61F1-F7B6-259FDB69A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AF5D47A-0E3C-42ED-963D-0F12C8CED19B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8190E6A9-6D55-B2D6-3C00-EED33901298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7093957-A344-7EAB-C805-149DE5374C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363267EE-9D6C-ACE5-34B1-3758549C00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05B25CF-EE4C-4053-8532-23724FBD32E6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BDEDC256-C83B-CA35-C03C-0807728B6CA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45F99C9E-8EDB-007A-DFCD-C8469AE7C0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DD3D4667-A9FF-4732-D97E-41B44510D0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D7198C1-D091-452D-9ED1-87D11BAFC0B2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B55754AC-E66A-DE69-65B4-910B68096C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4B7910F6-0736-2897-FBC7-13401992CF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E30108C0-AABE-BD3A-23D9-171BB46647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C27CFF0-A3D0-43D1-899F-10208A4C3C46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>
            <a:extLst>
              <a:ext uri="{FF2B5EF4-FFF2-40B4-BE49-F238E27FC236}">
                <a16:creationId xmlns:a16="http://schemas.microsoft.com/office/drawing/2014/main" id="{FCBB11B8-7B79-640D-9F76-C4265BA7BFA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>
            <a:extLst>
              <a:ext uri="{FF2B5EF4-FFF2-40B4-BE49-F238E27FC236}">
                <a16:creationId xmlns:a16="http://schemas.microsoft.com/office/drawing/2014/main" id="{FB476B7D-BEAD-364F-C8F2-257502808B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F9DE9862-F65B-76F7-0C3E-5621F304BC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5198DC3-F61B-49D9-A7A4-8F9E2938BE8B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F334E687-CE22-E856-159A-D6A0BD3E433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9EC37F1C-F5D9-9779-E87F-6948E6ABB3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92F22140-385F-5E45-B2E4-8AEA51BA8E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A74343A-3EF9-45AA-ADF1-00BF3CC953E9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D32AC3F-FA5F-9826-5433-75C10E2105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319279C-2662-50B2-A93C-38A18F2650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CFF6BD5-ABCE-87C6-9845-473A00BD08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8E1FF7-F275-46FC-B6FF-8A4A8F91B3A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2302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6B52DC5-D195-598F-8A63-E01AE5E66A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D4F002C-0EA8-9FE4-F847-0CCD7DC4E0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BA438F0-C031-279B-E44F-EF3B5C3F9E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D084FA-5B7D-4358-9452-CF1B6D33DF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4772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0964BC4-13E1-0468-B15B-A2B680135B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752A248-B0CD-E0F8-90A8-8C6EE23317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F9365AD-CAC3-8C23-FC63-A425C8C3E5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350879-22CC-4508-A975-43155A79BD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0419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AF74DF8-7085-BDA6-133E-4FDDFFE354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6643BFF-F601-E3B6-1167-3CD6DD34A1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72D910D-756D-FBD7-8E85-73CACF682E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BAA13E-9514-43BE-92BC-02E24D2C92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6179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75BE4BD-6C25-CD67-DEC5-B3C396BE78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F5F41AA-01C7-4DC0-F265-9B5119B16C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39C7CAF-3D42-5FF8-20B5-72DB322AA9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08553-41F2-44F4-8E4B-8739B2F96FC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3286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DAEE12-9A64-82A8-6015-9863751003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73AEB08-DCBA-6A15-7218-CA84DCE5E9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4B497D-15BC-32F8-DA85-6A33A61882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2343A6-C132-4DBE-9B29-9CE7D4A9325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0082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C9274EE-C878-54F5-DE3B-17BEEB08693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DF15107-E6C2-7CDF-15DC-290F03DB6C3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57F4246-D215-45CC-EDFD-18134E928E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7BA2CA-3B36-45BE-9A19-3037E8A40F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3576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CC2EB68-6F97-3CC6-CE7C-295639B099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29825BE-E607-4090-3C70-BC9C08ED6D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C9DEA2A-9DB5-2CFE-F052-0704703F03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12BD3A-D0C4-444B-ABB3-A744C3300E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069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40709541-59D0-84D7-C0E4-A895E4DDA5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3B8184F-5CB5-07B8-C5D9-B99715208E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9244FF9-BAD9-0222-ABF3-6C147D32AD7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629EE5-15BC-4027-A351-3940C055B1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1259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D8B8B7-CD95-7609-4A14-C8A1C84C8B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D43EC55-4B77-4E87-B4C6-307641CDCF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13838F-7E31-8BB8-90F3-FF3766F62A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0B2B45-2E81-4CD1-97F3-EB5EB098D6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7978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A2F0EE-C13C-799B-1402-14F5F23B12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28C171D-D838-1756-C506-C939F92CEB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9F09B2-6CE5-7772-7C42-3DD61CD90F7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9C80A2-6817-4641-9E11-CB8432F4E6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581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E908BDA-38D0-A87D-EA8B-E17C4C6F13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83EAF97-DFC0-06CE-3ECD-7BA873767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0420" name="Rectangle 4">
            <a:extLst>
              <a:ext uri="{FF2B5EF4-FFF2-40B4-BE49-F238E27FC236}">
                <a16:creationId xmlns:a16="http://schemas.microsoft.com/office/drawing/2014/main" id="{4D5AA81D-23C0-4E75-B3C5-CC00D92E812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1" name="Rectangle 5">
            <a:extLst>
              <a:ext uri="{FF2B5EF4-FFF2-40B4-BE49-F238E27FC236}">
                <a16:creationId xmlns:a16="http://schemas.microsoft.com/office/drawing/2014/main" id="{464BFB44-36DA-425E-4E55-7405B0D4A31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2" name="Rectangle 6">
            <a:extLst>
              <a:ext uri="{FF2B5EF4-FFF2-40B4-BE49-F238E27FC236}">
                <a16:creationId xmlns:a16="http://schemas.microsoft.com/office/drawing/2014/main" id="{AC480240-5C6D-2DC5-EBAC-F36FE4461CB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06723101-2F2A-414A-BAB3-EEE3996E66D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D1FF840E-5D37-39D5-A192-53C2F5B6A3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38200" cy="68580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3A3A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graphicFrame>
        <p:nvGraphicFramePr>
          <p:cNvPr id="1032" name="Object 8">
            <a:extLst>
              <a:ext uri="{FF2B5EF4-FFF2-40B4-BE49-F238E27FC236}">
                <a16:creationId xmlns:a16="http://schemas.microsoft.com/office/drawing/2014/main" id="{2DAE3806-E02A-20EF-DD1A-0055DC0F2EF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00200" y="0"/>
          <a:ext cx="6802438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Photo Editor Photo" r:id="rId14" imgW="19571429" imgH="19733333" progId="MSPhotoEd.3">
                  <p:embed/>
                </p:oleObj>
              </mc:Choice>
              <mc:Fallback>
                <p:oleObj name="Photo Editor Photo" r:id="rId14" imgW="19571429" imgH="19733333" progId="MSPhotoEd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lum bright="82000" contrast="-7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0"/>
                        <a:ext cx="6802438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3">
            <a:extLst>
              <a:ext uri="{FF2B5EF4-FFF2-40B4-BE49-F238E27FC236}">
                <a16:creationId xmlns:a16="http://schemas.microsoft.com/office/drawing/2014/main" id="{BF858A22-E8C1-D720-EBF6-8A5DCD7D4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9CDE850-C34A-4232-861A-5949BE76507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400"/>
          </a:p>
        </p:txBody>
      </p:sp>
      <p:sp>
        <p:nvSpPr>
          <p:cNvPr id="64514" name="Text Box 2">
            <a:extLst>
              <a:ext uri="{FF2B5EF4-FFF2-40B4-BE49-F238E27FC236}">
                <a16:creationId xmlns:a16="http://schemas.microsoft.com/office/drawing/2014/main" id="{C99AE403-055D-018E-C14C-9D5D87C830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0"/>
            <a:ext cx="86106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4800" b="1" dirty="0">
                <a:solidFill>
                  <a:srgbClr val="808000"/>
                </a:solidFill>
                <a:latin typeface="+mj-lt"/>
                <a:cs typeface="+mn-cs"/>
              </a:rPr>
              <a:t>EMPLOY THE CONTINUUM OF FORCE</a:t>
            </a:r>
          </a:p>
          <a:p>
            <a:pPr algn="ctr" eaLnBrk="1" hangingPunct="1">
              <a:spcBef>
                <a:spcPct val="50000"/>
              </a:spcBef>
              <a:defRPr/>
            </a:pPr>
            <a:endParaRPr lang="en-US" sz="4800" b="1" dirty="0">
              <a:solidFill>
                <a:srgbClr val="808000"/>
              </a:solidFill>
              <a:latin typeface="+mj-lt"/>
              <a:cs typeface="+mn-cs"/>
            </a:endParaRP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sz="3200" b="1" dirty="0">
                <a:solidFill>
                  <a:srgbClr val="808000"/>
                </a:solidFill>
                <a:latin typeface="+mj-lt"/>
                <a:cs typeface="+mn-cs"/>
              </a:rPr>
              <a:t>MAIB1035LP</a:t>
            </a:r>
            <a:endParaRPr lang="en-US" sz="3200" b="1" i="1" dirty="0">
              <a:solidFill>
                <a:srgbClr val="808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4515" name="Text Box 3">
            <a:extLst>
              <a:ext uri="{FF2B5EF4-FFF2-40B4-BE49-F238E27FC236}">
                <a16:creationId xmlns:a16="http://schemas.microsoft.com/office/drawing/2014/main" id="{D297ECC8-F417-B09B-D021-A43668C463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6156325"/>
            <a:ext cx="7810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3600" b="1" i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Marine Corps Martial Arts Program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>
            <a:extLst>
              <a:ext uri="{FF2B5EF4-FFF2-40B4-BE49-F238E27FC236}">
                <a16:creationId xmlns:a16="http://schemas.microsoft.com/office/drawing/2014/main" id="{E92C9F0A-9BF8-0167-6690-5D6369968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9E765A6-1C62-4806-93E0-3B7683F0E3B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4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4674EB0A-839B-5025-6569-52C1E6B93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TEMPER AND INTENT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2E5012D8-6A95-C220-A300-13D9C32A6417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Intent</a:t>
            </a:r>
          </a:p>
          <a:p>
            <a:pPr eaLnBrk="1" hangingPunct="1">
              <a:defRPr/>
            </a:pPr>
            <a:r>
              <a:rPr lang="en-US" dirty="0"/>
              <a:t>A person’s intended actions</a:t>
            </a:r>
          </a:p>
          <a:p>
            <a:pPr eaLnBrk="1" hangingPunct="1">
              <a:defRPr/>
            </a:pPr>
            <a:r>
              <a:rPr lang="en-US" dirty="0"/>
              <a:t>Physical behavior</a:t>
            </a:r>
          </a:p>
          <a:p>
            <a:pPr lvl="1" eaLnBrk="1" hangingPunct="1">
              <a:defRPr/>
            </a:pPr>
            <a:r>
              <a:rPr lang="en-US" dirty="0">
                <a:cs typeface="+mn-cs"/>
              </a:rPr>
              <a:t>Action oriented</a:t>
            </a:r>
          </a:p>
          <a:p>
            <a:pPr lvl="1" eaLnBrk="1" hangingPunct="1">
              <a:defRPr/>
            </a:pPr>
            <a:r>
              <a:rPr lang="en-US" dirty="0">
                <a:cs typeface="+mn-cs"/>
              </a:rPr>
              <a:t>Running, hitting</a:t>
            </a:r>
          </a:p>
          <a:p>
            <a:pPr lvl="1" eaLnBrk="1" hangingPunct="1">
              <a:defRPr/>
            </a:pPr>
            <a:r>
              <a:rPr lang="en-US" dirty="0">
                <a:cs typeface="+mn-cs"/>
              </a:rPr>
              <a:t>Carrying a weapon</a:t>
            </a:r>
          </a:p>
          <a:p>
            <a:pPr lvl="1" eaLnBrk="1" hangingPunct="1">
              <a:defRPr/>
            </a:pPr>
            <a:r>
              <a:rPr lang="en-US" dirty="0">
                <a:cs typeface="+mn-cs"/>
              </a:rPr>
              <a:t>Equipment, clothing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FBDA9C7B-F179-A513-EDA3-F495FB8956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8450" y="6611938"/>
            <a:ext cx="18415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Assessing Temper and Intent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>
            <a:extLst>
              <a:ext uri="{FF2B5EF4-FFF2-40B4-BE49-F238E27FC236}">
                <a16:creationId xmlns:a16="http://schemas.microsoft.com/office/drawing/2014/main" id="{5627A3DA-F80B-FF59-79A7-2A4EDB11E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7579458-6801-4E55-823D-8DB16DD521E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400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E59CA0D4-EDA7-3380-B817-06FA8C36E8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TEMPER AND INTENT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B7E53FE6-E17C-D1F5-CF94-CAD95D8FEDA1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Assessing Temper and Intent</a:t>
            </a:r>
          </a:p>
          <a:p>
            <a:pPr eaLnBrk="1" hangingPunct="1">
              <a:defRPr/>
            </a:pPr>
            <a:r>
              <a:rPr lang="en-US" dirty="0"/>
              <a:t>Constantly assessing everyone</a:t>
            </a:r>
          </a:p>
          <a:p>
            <a:pPr eaLnBrk="1" hangingPunct="1">
              <a:defRPr/>
            </a:pPr>
            <a:r>
              <a:rPr lang="en-US" dirty="0"/>
              <a:t>Quickly determine the threat</a:t>
            </a:r>
          </a:p>
          <a:p>
            <a:pPr eaLnBrk="1" hangingPunct="1">
              <a:defRPr/>
            </a:pPr>
            <a:r>
              <a:rPr lang="en-US" dirty="0"/>
              <a:t>Focus on things out of the ordinary</a:t>
            </a:r>
          </a:p>
          <a:p>
            <a:pPr eaLnBrk="1" hangingPunct="1">
              <a:defRPr/>
            </a:pPr>
            <a:r>
              <a:rPr lang="en-US" dirty="0"/>
              <a:t>Always reevaluating and adjusting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BED1832A-74F8-76A3-5DC7-214D24FC5B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9788" y="6611938"/>
            <a:ext cx="7588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Questions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65DA04F1-31E5-99FC-72E6-F53C757A07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26627" name="Slide Number Placeholder 5">
            <a:extLst>
              <a:ext uri="{FF2B5EF4-FFF2-40B4-BE49-F238E27FC236}">
                <a16:creationId xmlns:a16="http://schemas.microsoft.com/office/drawing/2014/main" id="{E6C91CE6-9020-BFC4-8AF0-C0C63A6AB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01E4EFB-ADAE-4079-A41A-077DC44F201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0E7B9CAB-4080-C9EA-3C11-419923176C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6513" y="6611938"/>
            <a:ext cx="2055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Levels in the Continuum of Force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>
            <a:extLst>
              <a:ext uri="{FF2B5EF4-FFF2-40B4-BE49-F238E27FC236}">
                <a16:creationId xmlns:a16="http://schemas.microsoft.com/office/drawing/2014/main" id="{4AA6BC66-7C3C-3AA8-F470-A16FF7F13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7EA1437-0671-4045-A205-A466A1BCC70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1607BF4C-BC81-D59C-CEB9-AAF86FD7AB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LEVELS IN THE CONTINUUM OF FORCE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E2D597ED-A133-C8F6-64D5-683299E4A426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Five Levels</a:t>
            </a:r>
          </a:p>
          <a:p>
            <a:pPr eaLnBrk="1" hangingPunct="1">
              <a:defRPr/>
            </a:pPr>
            <a:r>
              <a:rPr lang="en-US" dirty="0"/>
              <a:t>Level 1: Compliant (cooperative)</a:t>
            </a:r>
          </a:p>
          <a:p>
            <a:pPr eaLnBrk="1" hangingPunct="1">
              <a:defRPr/>
            </a:pPr>
            <a:r>
              <a:rPr lang="en-US" dirty="0"/>
              <a:t>Level 2: Resistant (passive)</a:t>
            </a:r>
          </a:p>
          <a:p>
            <a:pPr eaLnBrk="1" hangingPunct="1">
              <a:defRPr/>
            </a:pPr>
            <a:r>
              <a:rPr lang="en-US" dirty="0"/>
              <a:t>Level 3: Resistant (active)</a:t>
            </a:r>
          </a:p>
          <a:p>
            <a:pPr eaLnBrk="1" hangingPunct="1">
              <a:defRPr/>
            </a:pPr>
            <a:r>
              <a:rPr lang="en-US" dirty="0"/>
              <a:t>Level 4: Assaultive (bodily harm)</a:t>
            </a:r>
          </a:p>
          <a:p>
            <a:pPr eaLnBrk="1" hangingPunct="1">
              <a:defRPr/>
            </a:pPr>
            <a:r>
              <a:rPr lang="en-US" dirty="0"/>
              <a:t>Level 5: Assaultive (serious bodily harm / death)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0C195197-203D-29FF-6D10-BC089554D8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2338" y="6611938"/>
            <a:ext cx="593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Level 1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>
            <a:extLst>
              <a:ext uri="{FF2B5EF4-FFF2-40B4-BE49-F238E27FC236}">
                <a16:creationId xmlns:a16="http://schemas.microsoft.com/office/drawing/2014/main" id="{374228CA-60A4-5088-F82E-B95D4736B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AAA15FB-6EB3-4157-95CB-C1FB6DC5198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400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302C39C0-0D38-69DA-E704-A197EA0F9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LEVELS IN THE CONTINUUM OF FORCE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6BE0C609-24CA-F073-85B1-DE3191A17DFA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2413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Level 1: Compliant (Cooperative)</a:t>
            </a:r>
          </a:p>
          <a:p>
            <a:pPr eaLnBrk="1" hangingPunct="1">
              <a:defRPr/>
            </a:pPr>
            <a:r>
              <a:rPr lang="en-US" dirty="0"/>
              <a:t>Behavior of subject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Obeying instructions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Majority of people will comply</a:t>
            </a:r>
          </a:p>
          <a:p>
            <a:pPr eaLnBrk="1" hangingPunct="1">
              <a:defRPr/>
            </a:pPr>
            <a:r>
              <a:rPr lang="en-US" dirty="0"/>
              <a:t>Response of Marine: </a:t>
            </a:r>
            <a:r>
              <a:rPr lang="en-US" sz="2800" dirty="0"/>
              <a:t>verbal commands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Firmness, courtesy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Do not be overly aggressive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Escalate only if necessary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4FDDFC51-9949-2467-F26C-73E6D78B30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2338" y="6611938"/>
            <a:ext cx="593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Level 2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3">
            <a:extLst>
              <a:ext uri="{FF2B5EF4-FFF2-40B4-BE49-F238E27FC236}">
                <a16:creationId xmlns:a16="http://schemas.microsoft.com/office/drawing/2014/main" id="{9FC3E954-0D03-A138-E098-E2126E807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1AF6770-BE86-4E52-ABA8-64C7314773C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400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3F1BA003-515B-72C5-707D-F59FE9372C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LEVELS IN THE CONTINUUM OF FORCE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7644F6CB-8F7E-16A4-CC83-8C43265B0F56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Level 2: Resistant (Passive)</a:t>
            </a:r>
          </a:p>
          <a:p>
            <a:pPr eaLnBrk="1" hangingPunct="1">
              <a:defRPr/>
            </a:pPr>
            <a:r>
              <a:rPr lang="en-US" dirty="0"/>
              <a:t>Behavior of subject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Refuse to obey verbal commands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No physical threat</a:t>
            </a:r>
          </a:p>
          <a:p>
            <a:pPr eaLnBrk="1" hangingPunct="1">
              <a:defRPr/>
            </a:pPr>
            <a:r>
              <a:rPr lang="en-US" dirty="0"/>
              <a:t>Response of Marine: </a:t>
            </a:r>
            <a:r>
              <a:rPr lang="en-US" sz="2800" dirty="0"/>
              <a:t>contact controls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Short of physical force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Repeat verbal commands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Warning the subject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Authoritative posture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0CA907B1-ED53-33C6-BEC4-7B3654CF54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2338" y="6611938"/>
            <a:ext cx="593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Level 3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3">
            <a:extLst>
              <a:ext uri="{FF2B5EF4-FFF2-40B4-BE49-F238E27FC236}">
                <a16:creationId xmlns:a16="http://schemas.microsoft.com/office/drawing/2014/main" id="{AA1ED9CD-1DEC-244E-5240-5172FD502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FE7FD21-0378-4D4C-8445-8B418A65C5F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400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F6433DC2-AA0D-3F8C-1F8A-FBD660B71A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LEVELS IN THE CONTINUUM OF FORCE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03FE6E9A-635F-8DF9-BC4E-A41C8C02D0AB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Level 3: Resistant (Active)</a:t>
            </a:r>
          </a:p>
          <a:p>
            <a:pPr eaLnBrk="1" hangingPunct="1">
              <a:defRPr/>
            </a:pPr>
            <a:r>
              <a:rPr lang="en-US" dirty="0"/>
              <a:t>Behavior of subject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Physical resistance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Continues to defy commands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Pulling away, shouting, struggling</a:t>
            </a:r>
          </a:p>
          <a:p>
            <a:pPr eaLnBrk="1" hangingPunct="1">
              <a:defRPr/>
            </a:pPr>
            <a:r>
              <a:rPr lang="en-US" dirty="0"/>
              <a:t>Response of Marine: </a:t>
            </a:r>
            <a:r>
              <a:rPr lang="en-US" sz="2800" dirty="0"/>
              <a:t>compliance techniques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Come-along holds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Pain compliance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OC spray and Tasers (when issued)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395CC422-AB6B-6DA8-DB31-B6EF2ED46E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2338" y="6611938"/>
            <a:ext cx="593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Level 4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3">
            <a:extLst>
              <a:ext uri="{FF2B5EF4-FFF2-40B4-BE49-F238E27FC236}">
                <a16:creationId xmlns:a16="http://schemas.microsoft.com/office/drawing/2014/main" id="{ABAC8878-A899-5AAA-7D52-AB6B00A7F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5591C5A-68C1-4918-B90F-F74BA851927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400"/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02FCEECA-F7DF-36D3-2163-72D1BB6C81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LEVELS IN THE CONTINUUM OF FORCE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4D3660DD-6353-CB83-2287-5233C38E5A48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Level 4: Assaultive (Bodily Harm)</a:t>
            </a:r>
          </a:p>
          <a:p>
            <a:pPr eaLnBrk="1" hangingPunct="1">
              <a:defRPr/>
            </a:pPr>
            <a:r>
              <a:rPr lang="en-US" dirty="0"/>
              <a:t>Behavior of subject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Physically attacking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Aggressive and combative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Striking, wrestling, biting</a:t>
            </a:r>
          </a:p>
          <a:p>
            <a:pPr eaLnBrk="1" hangingPunct="1">
              <a:defRPr/>
            </a:pPr>
            <a:r>
              <a:rPr lang="en-US" dirty="0"/>
              <a:t>Response of Marine: </a:t>
            </a:r>
            <a:r>
              <a:rPr lang="en-US" sz="2800" dirty="0"/>
              <a:t>defensive tactics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Blocks, strikes, enhanced pain compliance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Baton strikes to soft tissue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No strikes to the head (deadly force)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D8B1C5C8-2CBC-E5EC-79A6-8A36362818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2338" y="6611938"/>
            <a:ext cx="593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Level 5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3">
            <a:extLst>
              <a:ext uri="{FF2B5EF4-FFF2-40B4-BE49-F238E27FC236}">
                <a16:creationId xmlns:a16="http://schemas.microsoft.com/office/drawing/2014/main" id="{B45C1CA2-A507-8127-74C7-2FF8EBFE5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EF076B2-F5FE-4769-8F94-338C7AA60A7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400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43697D60-3B8A-4FC6-7854-BA83B62AFC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LEVELS IN THE CONTINUUM OF FORCE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C5718683-B524-5576-505B-94C044B71B79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Level 5: Assaultive (Serious Bodily Harm / Death)</a:t>
            </a:r>
          </a:p>
          <a:p>
            <a:pPr eaLnBrk="1" hangingPunct="1">
              <a:defRPr/>
            </a:pPr>
            <a:r>
              <a:rPr lang="en-US" dirty="0"/>
              <a:t>Behavior of subject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Will kill someone if not immediately stopped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Usually has a weapon</a:t>
            </a:r>
          </a:p>
          <a:p>
            <a:pPr eaLnBrk="1" hangingPunct="1">
              <a:defRPr/>
            </a:pPr>
            <a:r>
              <a:rPr lang="en-US" dirty="0"/>
              <a:t>Response of Marine: </a:t>
            </a:r>
            <a:r>
              <a:rPr lang="en-US" sz="2800" dirty="0"/>
              <a:t>deadly force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Firearm</a:t>
            </a:r>
          </a:p>
          <a:p>
            <a:pPr lvl="1" eaLnBrk="1" hangingPunct="1">
              <a:defRPr/>
            </a:pPr>
            <a:r>
              <a:rPr lang="en-US" dirty="0">
                <a:cs typeface="Arial" charset="0"/>
              </a:rPr>
              <a:t>Martial arts techniques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44CCCF0F-7AB3-D488-6F2A-EDA7C5BA5F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9788" y="6611938"/>
            <a:ext cx="7588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Questions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15444DC1-3112-1DC1-9DC1-F9686D931A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40963" name="Slide Number Placeholder 5">
            <a:extLst>
              <a:ext uri="{FF2B5EF4-FFF2-40B4-BE49-F238E27FC236}">
                <a16:creationId xmlns:a16="http://schemas.microsoft.com/office/drawing/2014/main" id="{CA72D0BB-78BA-6B67-5A92-1AF1DAFFC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A26EA5D-BD16-43D1-9773-EDA8EFFE5BD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D81085F2-7CDF-8CF5-D5DE-A9A7E67F45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4013" y="6611938"/>
            <a:ext cx="1420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Real World Scenarios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CB50E712-4D96-B4C2-6B12-2E305C794D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4800" b="1">
                <a:solidFill>
                  <a:srgbClr val="808000"/>
                </a:solidFill>
              </a:rPr>
              <a:t>OVERVIEW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CDB92905-1B9A-99E4-DF24-844A75C2D6C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905000"/>
            <a:ext cx="8229600" cy="3886200"/>
          </a:xfrm>
        </p:spPr>
        <p:txBody>
          <a:bodyPr/>
          <a:lstStyle/>
          <a:p>
            <a:pPr eaLnBrk="1" hangingPunct="1"/>
            <a:r>
              <a:rPr lang="en-US" altLang="en-US"/>
              <a:t>Responsible Use of Force</a:t>
            </a:r>
          </a:p>
          <a:p>
            <a:pPr eaLnBrk="1" hangingPunct="1"/>
            <a:r>
              <a:rPr lang="en-US" altLang="en-US"/>
              <a:t>Temper and Intent</a:t>
            </a:r>
          </a:p>
          <a:p>
            <a:pPr eaLnBrk="1" hangingPunct="1"/>
            <a:r>
              <a:rPr lang="en-US" altLang="en-US"/>
              <a:t>Levels in the Continuum of Force</a:t>
            </a:r>
          </a:p>
          <a:p>
            <a:pPr eaLnBrk="1" hangingPunct="1"/>
            <a:r>
              <a:rPr lang="en-US" altLang="en-US"/>
              <a:t>Real World Scenarios</a:t>
            </a:r>
          </a:p>
        </p:txBody>
      </p:sp>
      <p:sp>
        <p:nvSpPr>
          <p:cNvPr id="6148" name="Slide Number Placeholder 5">
            <a:extLst>
              <a:ext uri="{FF2B5EF4-FFF2-40B4-BE49-F238E27FC236}">
                <a16:creationId xmlns:a16="http://schemas.microsoft.com/office/drawing/2014/main" id="{805F0DD5-3844-2580-9AC5-9A8493E1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D5387F1-ABCE-48EC-8DF0-A0DD702E50C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400"/>
          </a:p>
        </p:txBody>
      </p:sp>
      <p:sp>
        <p:nvSpPr>
          <p:cNvPr id="4101" name="Text Box 4">
            <a:extLst>
              <a:ext uri="{FF2B5EF4-FFF2-40B4-BE49-F238E27FC236}">
                <a16:creationId xmlns:a16="http://schemas.microsoft.com/office/drawing/2014/main" id="{50B6FEA7-CC46-0C96-D1B4-CEF83747C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0513" y="6611938"/>
            <a:ext cx="16525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Responsible Use of Force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0F52F83F-2024-7367-F18F-3F234476C6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REAL WORLD SCENARIOS</a:t>
            </a:r>
          </a:p>
        </p:txBody>
      </p:sp>
      <p:sp>
        <p:nvSpPr>
          <p:cNvPr id="43011" name="Slide Number Placeholder 5">
            <a:extLst>
              <a:ext uri="{FF2B5EF4-FFF2-40B4-BE49-F238E27FC236}">
                <a16:creationId xmlns:a16="http://schemas.microsoft.com/office/drawing/2014/main" id="{D8118CCB-EAB6-05C4-328B-E23EBA60A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BDF2F86-66D5-46F9-A03D-A70EF7EB840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400"/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6DC0A80F-E974-005C-28B1-07CF82CE0B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6605588"/>
            <a:ext cx="14525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Appropriate Response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3">
            <a:extLst>
              <a:ext uri="{FF2B5EF4-FFF2-40B4-BE49-F238E27FC236}">
                <a16:creationId xmlns:a16="http://schemas.microsoft.com/office/drawing/2014/main" id="{E2539334-A430-F07B-20E6-AD12EEAEC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980BAC1-6CB2-474F-A243-62D79A51329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400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382A909C-E3E6-6DCB-5A03-57CDEA89C6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REAL WORLD SCENARIOS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AF598464-9F1F-A2DD-AB3C-D3CF7C65C850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Appropriate Response</a:t>
            </a:r>
          </a:p>
          <a:p>
            <a:pPr eaLnBrk="1" hangingPunct="1">
              <a:defRPr/>
            </a:pPr>
            <a:r>
              <a:rPr lang="en-US" dirty="0"/>
              <a:t>Avoid the situation</a:t>
            </a:r>
          </a:p>
          <a:p>
            <a:pPr eaLnBrk="1" hangingPunct="1">
              <a:defRPr/>
            </a:pPr>
            <a:r>
              <a:rPr lang="en-US" dirty="0"/>
              <a:t>Remove yourself from the situation</a:t>
            </a:r>
          </a:p>
          <a:p>
            <a:pPr eaLnBrk="1" hangingPunct="1">
              <a:defRPr/>
            </a:pPr>
            <a:r>
              <a:rPr lang="en-US" dirty="0"/>
              <a:t>Deescalate the situation</a:t>
            </a:r>
          </a:p>
          <a:p>
            <a:pPr eaLnBrk="1" hangingPunct="1">
              <a:defRPr/>
            </a:pPr>
            <a:r>
              <a:rPr lang="en-US" dirty="0"/>
              <a:t>Use the minimum force necessary</a:t>
            </a:r>
          </a:p>
          <a:p>
            <a:pPr eaLnBrk="1" hangingPunct="1">
              <a:defRPr/>
            </a:pPr>
            <a:endParaRPr lang="en-US" dirty="0"/>
          </a:p>
          <a:p>
            <a:pPr marL="0" indent="0" eaLnBrk="1" hangingPunct="1">
              <a:buFontTx/>
              <a:buNone/>
              <a:defRPr/>
            </a:pPr>
            <a:r>
              <a:rPr lang="en-US" dirty="0"/>
              <a:t>*Alcohol and emotions do not mix 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B3115707-7C5C-1C8C-52A5-E6619CAF1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9788" y="6611938"/>
            <a:ext cx="7588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Questions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12CBEE34-8FF4-C1B8-B0F7-7A83E82266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47107" name="Slide Number Placeholder 5">
            <a:extLst>
              <a:ext uri="{FF2B5EF4-FFF2-40B4-BE49-F238E27FC236}">
                <a16:creationId xmlns:a16="http://schemas.microsoft.com/office/drawing/2014/main" id="{B124581E-D215-72D7-344E-5F7CF3DE9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F2E96EB-C7A9-4F65-B72D-EEB1A4B2A94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D2F48A3E-B266-B80C-83DC-F5EE2AE394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6611938"/>
            <a:ext cx="6048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Review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BB96A65B-5D53-6A4E-B7C1-5BEA1801AF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4800" b="1">
                <a:solidFill>
                  <a:srgbClr val="808000"/>
                </a:solidFill>
              </a:rPr>
              <a:t>REVIEW</a:t>
            </a:r>
          </a:p>
        </p:txBody>
      </p:sp>
      <p:sp>
        <p:nvSpPr>
          <p:cNvPr id="49155" name="Slide Number Placeholder 5">
            <a:extLst>
              <a:ext uri="{FF2B5EF4-FFF2-40B4-BE49-F238E27FC236}">
                <a16:creationId xmlns:a16="http://schemas.microsoft.com/office/drawing/2014/main" id="{E5BD03EC-42F7-8E83-495B-BC3B89D6E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6CE9F88-4F59-46A3-91DE-CD95618D504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400"/>
          </a:p>
        </p:txBody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8A9E4F66-FD4E-9110-3D23-2767DA71F8A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905000"/>
            <a:ext cx="8229600" cy="3886200"/>
          </a:xfrm>
        </p:spPr>
        <p:txBody>
          <a:bodyPr/>
          <a:lstStyle/>
          <a:p>
            <a:pPr eaLnBrk="1" hangingPunct="1"/>
            <a:r>
              <a:rPr lang="en-US" altLang="en-US"/>
              <a:t>Responsible Use of Force</a:t>
            </a:r>
          </a:p>
          <a:p>
            <a:pPr eaLnBrk="1" hangingPunct="1"/>
            <a:r>
              <a:rPr lang="en-US" altLang="en-US"/>
              <a:t>Temper and Intent</a:t>
            </a:r>
          </a:p>
          <a:p>
            <a:pPr eaLnBrk="1" hangingPunct="1"/>
            <a:r>
              <a:rPr lang="en-US" altLang="en-US"/>
              <a:t>Levels in the Continuum of Force</a:t>
            </a:r>
          </a:p>
          <a:p>
            <a:pPr eaLnBrk="1" hangingPunct="1"/>
            <a:r>
              <a:rPr lang="en-US" altLang="en-US"/>
              <a:t>Real World Scenarios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4D0EBD5A-BA52-7E51-E8A3-B502C53704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RESPONSIBLE USE OF FORCE</a:t>
            </a:r>
          </a:p>
        </p:txBody>
      </p:sp>
      <p:sp>
        <p:nvSpPr>
          <p:cNvPr id="8195" name="Slide Number Placeholder 5">
            <a:extLst>
              <a:ext uri="{FF2B5EF4-FFF2-40B4-BE49-F238E27FC236}">
                <a16:creationId xmlns:a16="http://schemas.microsoft.com/office/drawing/2014/main" id="{95EA0F2C-C083-A6E5-37CA-18C3E5A8F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3905B4D-C050-4AC1-8111-40F0A5E28EB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400"/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87919E0E-4F83-AC64-4043-2A3A8B8B7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1475" y="6605588"/>
            <a:ext cx="1776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Mission of the Marine Corps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>
            <a:extLst>
              <a:ext uri="{FF2B5EF4-FFF2-40B4-BE49-F238E27FC236}">
                <a16:creationId xmlns:a16="http://schemas.microsoft.com/office/drawing/2014/main" id="{4DEF1DB2-EC14-2840-AB8A-C34F2456E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8343019-7385-490A-BF50-3374FA19C77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400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17473294-2B5C-6E31-51C6-D67A397FE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RESPONSIBLE USE OF FORCE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4458D170-07F2-3C6C-B55E-2F59AF4C8358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Mission of the Marine Corps</a:t>
            </a:r>
          </a:p>
          <a:p>
            <a:pPr eaLnBrk="1" hangingPunct="1">
              <a:defRPr/>
            </a:pPr>
            <a:r>
              <a:rPr lang="en-US" dirty="0"/>
              <a:t>Peacekeeping</a:t>
            </a:r>
          </a:p>
          <a:p>
            <a:pPr eaLnBrk="1" hangingPunct="1">
              <a:defRPr/>
            </a:pPr>
            <a:r>
              <a:rPr lang="en-US" dirty="0"/>
              <a:t>Humanitarian</a:t>
            </a:r>
          </a:p>
          <a:p>
            <a:pPr eaLnBrk="1" hangingPunct="1">
              <a:defRPr/>
            </a:pPr>
            <a:r>
              <a:rPr lang="en-US" dirty="0"/>
              <a:t>Domestic Leadership</a:t>
            </a:r>
          </a:p>
          <a:p>
            <a:pPr eaLnBrk="1" hangingPunct="1">
              <a:defRPr/>
            </a:pPr>
            <a:r>
              <a:rPr lang="en-US" dirty="0"/>
              <a:t>Evacuation</a:t>
            </a:r>
          </a:p>
          <a:p>
            <a:pPr eaLnBrk="1" hangingPunct="1">
              <a:defRPr/>
            </a:pPr>
            <a:r>
              <a:rPr lang="en-US" dirty="0"/>
              <a:t>Riot Control</a:t>
            </a:r>
          </a:p>
          <a:p>
            <a:pPr eaLnBrk="1" hangingPunct="1">
              <a:defRPr/>
            </a:pPr>
            <a:r>
              <a:rPr lang="en-US" dirty="0"/>
              <a:t>Patrolling</a:t>
            </a:r>
          </a:p>
          <a:p>
            <a:pPr eaLnBrk="1" hangingPunct="1">
              <a:defRPr/>
            </a:pPr>
            <a:r>
              <a:rPr lang="en-US" dirty="0"/>
              <a:t>Maintaining Law and Order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69AA0631-7F2D-BEDC-814E-AF5557799C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1513" y="6611938"/>
            <a:ext cx="1095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Moral Principles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>
            <a:extLst>
              <a:ext uri="{FF2B5EF4-FFF2-40B4-BE49-F238E27FC236}">
                <a16:creationId xmlns:a16="http://schemas.microsoft.com/office/drawing/2014/main" id="{9CF70BD0-3C30-3CEB-298A-8E6A710C1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775025F-9C43-41FD-8CB3-65BD3D79F19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400"/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9255EB2E-5F0D-41A6-CE66-0FB0E6CDB1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RESPONSIBLE USE OF FORCE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6239BF41-A693-8805-06FE-CAFBAC5803D6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Moral Principles</a:t>
            </a:r>
          </a:p>
          <a:p>
            <a:pPr eaLnBrk="1" hangingPunct="1">
              <a:defRPr/>
            </a:pPr>
            <a:r>
              <a:rPr lang="en-US" dirty="0"/>
              <a:t>Service before self</a:t>
            </a:r>
          </a:p>
          <a:p>
            <a:pPr eaLnBrk="1" hangingPunct="1">
              <a:defRPr/>
            </a:pPr>
            <a:r>
              <a:rPr lang="en-US" dirty="0"/>
              <a:t>Equality</a:t>
            </a:r>
          </a:p>
          <a:p>
            <a:pPr eaLnBrk="1" hangingPunct="1">
              <a:defRPr/>
            </a:pPr>
            <a:r>
              <a:rPr lang="en-US" dirty="0"/>
              <a:t>Corps Values</a:t>
            </a:r>
          </a:p>
          <a:p>
            <a:pPr lvl="1" eaLnBrk="1" hangingPunct="1">
              <a:defRPr/>
            </a:pPr>
            <a:r>
              <a:rPr lang="en-US" dirty="0">
                <a:cs typeface="+mn-cs"/>
              </a:rPr>
              <a:t>Honor</a:t>
            </a:r>
          </a:p>
          <a:p>
            <a:pPr lvl="1" eaLnBrk="1" hangingPunct="1">
              <a:defRPr/>
            </a:pPr>
            <a:r>
              <a:rPr lang="en-US" dirty="0">
                <a:cs typeface="+mn-cs"/>
              </a:rPr>
              <a:t>Courage</a:t>
            </a:r>
          </a:p>
          <a:p>
            <a:pPr lvl="1" eaLnBrk="1" hangingPunct="1">
              <a:defRPr/>
            </a:pPr>
            <a:r>
              <a:rPr lang="en-US" dirty="0">
                <a:cs typeface="+mn-cs"/>
              </a:rPr>
              <a:t>Commitment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F539758A-353B-4D14-ABBC-8DD215D537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7713" y="6611938"/>
            <a:ext cx="9429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Deadly Force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>
            <a:extLst>
              <a:ext uri="{FF2B5EF4-FFF2-40B4-BE49-F238E27FC236}">
                <a16:creationId xmlns:a16="http://schemas.microsoft.com/office/drawing/2014/main" id="{0B36755E-6420-A8D1-80FF-8E942F659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E85C40C-8C8A-4A18-B44B-C2FBB83638F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/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3F9BFCC6-BD06-4A91-15C3-FCF69FABE0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RESPONSIBLE USE OF FORCE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82ABC405-8589-7602-B69E-D2CD94F3D743}"/>
              </a:ext>
            </a:extLst>
          </p:cNvPr>
          <p:cNvSpPr txBox="1">
            <a:spLocks noChangeArrowheads="1"/>
          </p:cNvSpPr>
          <p:nvPr/>
        </p:nvSpPr>
        <p:spPr>
          <a:xfrm>
            <a:off x="942975" y="1524000"/>
            <a:ext cx="8229600" cy="48609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Deadly Force</a:t>
            </a:r>
          </a:p>
          <a:p>
            <a:pPr eaLnBrk="1" hangingPunct="1">
              <a:defRPr/>
            </a:pPr>
            <a:r>
              <a:rPr lang="en-US" dirty="0"/>
              <a:t>Death or serious bodily harm</a:t>
            </a:r>
          </a:p>
          <a:p>
            <a:pPr eaLnBrk="1" hangingPunct="1">
              <a:defRPr/>
            </a:pPr>
            <a:r>
              <a:rPr lang="en-US" dirty="0"/>
              <a:t>Risk of death or serious bodily harm</a:t>
            </a:r>
          </a:p>
          <a:p>
            <a:pPr eaLnBrk="1" hangingPunct="1">
              <a:defRPr/>
            </a:pPr>
            <a:r>
              <a:rPr lang="en-US" dirty="0"/>
              <a:t>Last Resort</a:t>
            </a:r>
          </a:p>
          <a:p>
            <a:pPr eaLnBrk="1" hangingPunct="1">
              <a:defRPr/>
            </a:pPr>
            <a:r>
              <a:rPr lang="en-US" dirty="0"/>
              <a:t>Lesser means have failed</a:t>
            </a:r>
          </a:p>
          <a:p>
            <a:pPr eaLnBrk="1" hangingPunct="1">
              <a:defRPr/>
            </a:pPr>
            <a:r>
              <a:rPr lang="en-US" dirty="0"/>
              <a:t>Circumstances prevent lesser means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52084358-7649-9403-0270-4B80E8BE9B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9788" y="6611938"/>
            <a:ext cx="7588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Questions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A5C6C527-91F2-79F8-2D6E-47A2696345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16387" name="Slide Number Placeholder 5">
            <a:extLst>
              <a:ext uri="{FF2B5EF4-FFF2-40B4-BE49-F238E27FC236}">
                <a16:creationId xmlns:a16="http://schemas.microsoft.com/office/drawing/2014/main" id="{CB8550E4-6035-CBEF-B9AD-42EA1AE67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3D3D577-4C61-4C89-900B-3486841ECB4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53D4B4BC-F38E-4CA1-44BB-08FA445F95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2438" y="6611938"/>
            <a:ext cx="12239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Temper and Intent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2D679D14-FD6F-04C7-C69F-E5E03222F7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TEMPER AND INTENT</a:t>
            </a:r>
          </a:p>
        </p:txBody>
      </p:sp>
      <p:sp>
        <p:nvSpPr>
          <p:cNvPr id="18435" name="Slide Number Placeholder 5">
            <a:extLst>
              <a:ext uri="{FF2B5EF4-FFF2-40B4-BE49-F238E27FC236}">
                <a16:creationId xmlns:a16="http://schemas.microsoft.com/office/drawing/2014/main" id="{90189C34-7C9C-5D2F-786B-02CE85E8A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80DFD0F-24DA-4FF4-90F0-3C68BDB7CFD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400"/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685611DA-DBEB-4263-AA07-E6BA658AA6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6150" y="6605588"/>
            <a:ext cx="6270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Temper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>
            <a:extLst>
              <a:ext uri="{FF2B5EF4-FFF2-40B4-BE49-F238E27FC236}">
                <a16:creationId xmlns:a16="http://schemas.microsoft.com/office/drawing/2014/main" id="{DE689418-6266-766A-D188-DDA893F8C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AFC5FFD-6C07-4C1E-9F82-ED37C40319A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55F8390-71DF-810F-759C-CF3242DF04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TEMPER AND INTENT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9799A60B-448E-1F1A-078E-48AE09CDC046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Temper</a:t>
            </a:r>
          </a:p>
          <a:p>
            <a:pPr eaLnBrk="1" hangingPunct="1">
              <a:defRPr/>
            </a:pPr>
            <a:r>
              <a:rPr lang="en-US" dirty="0"/>
              <a:t>A person’s emotional state</a:t>
            </a:r>
          </a:p>
          <a:p>
            <a:pPr eaLnBrk="1" hangingPunct="1">
              <a:defRPr/>
            </a:pPr>
            <a:r>
              <a:rPr lang="en-US" dirty="0"/>
              <a:t>Physical behavior</a:t>
            </a:r>
          </a:p>
          <a:p>
            <a:pPr lvl="1" eaLnBrk="1" hangingPunct="1">
              <a:defRPr/>
            </a:pPr>
            <a:r>
              <a:rPr lang="en-US" dirty="0">
                <a:cs typeface="+mn-cs"/>
              </a:rPr>
              <a:t>Yelling / Crying</a:t>
            </a:r>
          </a:p>
          <a:p>
            <a:pPr lvl="1" eaLnBrk="1" hangingPunct="1">
              <a:defRPr/>
            </a:pPr>
            <a:r>
              <a:rPr lang="en-US" dirty="0">
                <a:cs typeface="+mn-cs"/>
              </a:rPr>
              <a:t>Nervousness / Calmness</a:t>
            </a:r>
          </a:p>
          <a:p>
            <a:pPr lvl="1" eaLnBrk="1" hangingPunct="1">
              <a:defRPr/>
            </a:pPr>
            <a:r>
              <a:rPr lang="en-US" dirty="0">
                <a:cs typeface="+mn-cs"/>
              </a:rPr>
              <a:t>Aggressiveness / Joyful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E7195C8F-C096-58F6-9449-2FF8905876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8375" y="6611938"/>
            <a:ext cx="5016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  <a:cs typeface="+mn-cs"/>
              </a:rPr>
              <a:t>Intent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4DA0F7440DF44BAD0BFFAC96324537" ma:contentTypeVersion="3" ma:contentTypeDescription="Create a new document." ma:contentTypeScope="" ma:versionID="7f14f1ae986cc8286da7db0719b7d518">
  <xsd:schema xmlns:xsd="http://www.w3.org/2001/XMLSchema" xmlns:xs="http://www.w3.org/2001/XMLSchema" xmlns:p="http://schemas.microsoft.com/office/2006/metadata/properties" xmlns:ns2="9b986d9c-99d4-48e2-9cad-3483b6f9665d" xmlns:ns3="fc6dd94e-a541-4c0f-9cd7-61b061ce3513" targetNamespace="http://schemas.microsoft.com/office/2006/metadata/properties" ma:root="true" ma:fieldsID="8200198553b51f2a286c7666c541c8a6" ns2:_="" ns3:_="">
    <xsd:import namespace="9b986d9c-99d4-48e2-9cad-3483b6f9665d"/>
    <xsd:import namespace="fc6dd94e-a541-4c0f-9cd7-61b061ce351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Lesson" minOccurs="0"/>
                <xsd:element ref="ns3:Public_x0020_Category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986d9c-99d4-48e2-9cad-3483b6f9665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6dd94e-a541-4c0f-9cd7-61b061ce3513" elementFormDefault="qualified">
    <xsd:import namespace="http://schemas.microsoft.com/office/2006/documentManagement/types"/>
    <xsd:import namespace="http://schemas.microsoft.com/office/infopath/2007/PartnerControls"/>
    <xsd:element name="Lesson" ma:index="11" nillable="true" ma:displayName="Lesson" ma:format="Dropdown" ma:internalName="Lesson">
      <xsd:simpleType>
        <xsd:restriction base="dms:Choice">
          <xsd:enumeration value="MAIB1000 Anatomy and Physiology"/>
          <xsd:enumeration value="MAIB1005 Prepare for Instruction"/>
          <xsd:enumeration value="MAIB1010 Deliver a MCMAP Period of Instruction"/>
          <xsd:enumeration value="MAIB1015 Maintain MCMAP Records"/>
          <xsd:enumeration value="MAIB1020 Free Sparring"/>
          <xsd:enumeration value="MAIB1025 Conduct Risk Management"/>
          <xsd:enumeration value="MAIB1030 The Components of Wellness"/>
          <xsd:enumeration value="MAIB1035LP Employ the Continuum of Force"/>
          <xsd:enumeration value="MAIB1040LP History and Structure of MCMAP"/>
          <xsd:enumeration value="MAIB1045 Administer Belt Ranking Achievement Test"/>
          <xsd:enumeration value="MAIB1050LP MCMAP Methodology"/>
          <xsd:enumeration value="MAIB1055 Human Dimensions of Combat"/>
          <xsd:enumeration value="MAIB1060 MCMAP Combat Conditioning"/>
          <xsd:enumeration value="MAIB1065 Sustainment and Integration"/>
        </xsd:restriction>
      </xsd:simpleType>
    </xsd:element>
    <xsd:element name="Public_x0020_Category" ma:index="12" ma:displayName="Category" ma:format="Dropdown" ma:internalName="Public_x0020_Category">
      <xsd:simpleType>
        <xsd:restriction base="dms:Choice">
          <xsd:enumeration value="2nd-4th Degree Material"/>
          <xsd:enumeration value="Administrative Material"/>
          <xsd:enumeration value="Reference Material"/>
          <xsd:enumeration value="Performance Evaluation Checklists"/>
          <xsd:enumeration value="MAI Books"/>
          <xsd:enumeration value="MAI Course IPG's"/>
          <xsd:enumeration value="MAI Course Lesson Plans"/>
          <xsd:enumeration value="MAI Course Student Outlines"/>
          <xsd:enumeration value="MAI Course Media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C984713177D64BA47D1778D0A588D7" ma:contentTypeVersion="26" ma:contentTypeDescription="Create a new document." ma:contentTypeScope="" ma:versionID="28866ba06c78696bb2517380d0e937e1">
  <xsd:schema xmlns:xsd="http://www.w3.org/2001/XMLSchema" xmlns:xs="http://www.w3.org/2001/XMLSchema" xmlns:p="http://schemas.microsoft.com/office/2006/metadata/properties" xmlns:ns1="http://schemas.microsoft.com/sharepoint/v3" xmlns:ns2="0eb0d1cb-3530-4b7f-bb89-a508544b11ee" xmlns:ns3="6b9264be-5619-4c78-9ef0-2c96fbb997d9" targetNamespace="http://schemas.microsoft.com/office/2006/metadata/properties" ma:root="true" ma:fieldsID="6f90f7a3b09168658a1e729af11e4d8d" ns1:_="" ns2:_="" ns3:_="">
    <xsd:import namespace="http://schemas.microsoft.com/sharepoint/v3"/>
    <xsd:import namespace="0eb0d1cb-3530-4b7f-bb89-a508544b11ee"/>
    <xsd:import namespace="6b9264be-5619-4c78-9ef0-2c96fbb997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Location" minOccurs="0"/>
                <xsd:element ref="ns2:MediaLengthInSeconds" minOccurs="0"/>
                <xsd:element ref="ns2:Order0" minOccurs="0"/>
                <xsd:element ref="ns2:MediaServiceBillingMetadata" minOccurs="0"/>
                <xsd:element ref="ns2:Order1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0d1cb-3530-4b7f-bb89-a508544b11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1c7be36e-9551-4638-a550-39ad8744497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Order0" ma:index="25" nillable="true" ma:displayName="Order" ma:default="1" ma:format="Dropdown" ma:internalName="Order0" ma:percentage="FALSE">
      <xsd:simpleType>
        <xsd:restriction base="dms:Number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Order1" ma:index="27" nillable="true" ma:displayName="Order 1" ma:format="Dropdown" ma:internalName="Order1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9264be-5619-4c78-9ef0-2c96fbb997d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be07f68-660b-4900-9d0d-f6888189d469}" ma:internalName="TaxCatchAll" ma:showField="CatchAllData" ma:web="6b9264be-5619-4c78-9ef0-2c96fbb997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LongProperties xmlns="http://schemas.microsoft.com/office/2006/metadata/longProperties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0eb0d1cb-3530-4b7f-bb89-a508544b11ee">
      <Terms xmlns="http://schemas.microsoft.com/office/infopath/2007/PartnerControls"/>
    </lcf76f155ced4ddcb4097134ff3c332f>
    <_ip_UnifiedCompliancePolicyProperties xmlns="http://schemas.microsoft.com/sharepoint/v3" xsi:nil="true"/>
    <TaxCatchAll xmlns="6b9264be-5619-4c78-9ef0-2c96fbb997d9" xsi:nil="true"/>
    <Order0 xmlns="0eb0d1cb-3530-4b7f-bb89-a508544b11ee">1</Order0>
    <Order1 xmlns="0eb0d1cb-3530-4b7f-bb89-a508544b11ee" xsi:nil="true"/>
  </documentManagement>
</p:properties>
</file>

<file path=customXml/itemProps1.xml><?xml version="1.0" encoding="utf-8"?>
<ds:datastoreItem xmlns:ds="http://schemas.openxmlformats.org/officeDocument/2006/customXml" ds:itemID="{20177A10-7B8A-4EF4-A721-C17AF03751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b986d9c-99d4-48e2-9cad-3483b6f9665d"/>
    <ds:schemaRef ds:uri="fc6dd94e-a541-4c0f-9cd7-61b061ce351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337852B-139A-4A37-94CC-2AB0A8AC99B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3BF0895-4743-46F7-8008-9F4EF88115A4}"/>
</file>

<file path=customXml/itemProps4.xml><?xml version="1.0" encoding="utf-8"?>
<ds:datastoreItem xmlns:ds="http://schemas.openxmlformats.org/officeDocument/2006/customXml" ds:itemID="{23546BE0-9F9F-461F-99BC-423DAF29816F}">
  <ds:schemaRefs>
    <ds:schemaRef ds:uri="http://schemas.microsoft.com/office/2006/metadata/longProperties"/>
  </ds:schemaRefs>
</ds:datastoreItem>
</file>

<file path=customXml/itemProps5.xml><?xml version="1.0" encoding="utf-8"?>
<ds:datastoreItem xmlns:ds="http://schemas.openxmlformats.org/officeDocument/2006/customXml" ds:itemID="{605CE5DB-3F7E-4342-906F-52BA407A83D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12027</TotalTime>
  <Words>586</Words>
  <Application>Microsoft Office PowerPoint</Application>
  <PresentationFormat>On-screen Show (4:3)</PresentationFormat>
  <Paragraphs>195</Paragraphs>
  <Slides>23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1_Default Design</vt:lpstr>
      <vt:lpstr>PowerPoint Presentation</vt:lpstr>
      <vt:lpstr>OVERVIEW</vt:lpstr>
      <vt:lpstr>RESPONSIBLE USE OF FORCE</vt:lpstr>
      <vt:lpstr>PowerPoint Presentation</vt:lpstr>
      <vt:lpstr>PowerPoint Presentation</vt:lpstr>
      <vt:lpstr>PowerPoint Presentation</vt:lpstr>
      <vt:lpstr>QUESTIONS?</vt:lpstr>
      <vt:lpstr>TEMPER AND INTENT</vt:lpstr>
      <vt:lpstr>PowerPoint Presentation</vt:lpstr>
      <vt:lpstr>PowerPoint Presentation</vt:lpstr>
      <vt:lpstr>PowerPoint Presentation</vt:lpstr>
      <vt:lpstr>QUESTIONS?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  <vt:lpstr>REAL WORLD SCENARIOS</vt:lpstr>
      <vt:lpstr>PowerPoint Presentation</vt:lpstr>
      <vt:lpstr>QUESTIONS?</vt:lpstr>
      <vt:lpstr>REVIEW</vt:lpstr>
    </vt:vector>
  </TitlesOfParts>
  <Company>TBS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PENSAK</dc:creator>
  <cp:lastModifiedBy>Gonzaleswebb SSgt Jess J</cp:lastModifiedBy>
  <cp:revision>313</cp:revision>
  <cp:lastPrinted>2015-01-26T18:32:05Z</cp:lastPrinted>
  <dcterms:created xsi:type="dcterms:W3CDTF">2000-10-15T12:17:48Z</dcterms:created>
  <dcterms:modified xsi:type="dcterms:W3CDTF">2023-06-21T13:09:02Z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JP3W3T2S65KT-962-139</vt:lpwstr>
  </property>
  <property fmtid="{D5CDD505-2E9C-101B-9397-08002B2CF9AE}" pid="3" name="_dlc_DocIdItemGuid">
    <vt:lpwstr>6ef0ac79-3760-4d40-be2c-6060c2a0ee8a</vt:lpwstr>
  </property>
  <property fmtid="{D5CDD505-2E9C-101B-9397-08002B2CF9AE}" pid="4" name="_dlc_DocIdUrl">
    <vt:lpwstr>https://vce.tecom.usmc.mil/sites/trngcmd/tbs/tbsmace/_layouts/DocIdRedir.aspx?ID=JP3W3T2S65KT-962-139, JP3W3T2S65KT-962-139</vt:lpwstr>
  </property>
  <property fmtid="{D5CDD505-2E9C-101B-9397-08002B2CF9AE}" pid="5" name="Public Category">
    <vt:lpwstr>MAI Course Media</vt:lpwstr>
  </property>
  <property fmtid="{D5CDD505-2E9C-101B-9397-08002B2CF9AE}" pid="6" name="Lesson">
    <vt:lpwstr>MAIB1035LP Employ the Continuum of Force</vt:lpwstr>
  </property>
  <property fmtid="{D5CDD505-2E9C-101B-9397-08002B2CF9AE}" pid="7" name="display_urn:schemas-microsoft-com:office:office#Editor">
    <vt:lpwstr>Hodgdon SSgt Andrew C</vt:lpwstr>
  </property>
  <property fmtid="{D5CDD505-2E9C-101B-9397-08002B2CF9AE}" pid="8" name="xd_Signature">
    <vt:lpwstr/>
  </property>
  <property fmtid="{D5CDD505-2E9C-101B-9397-08002B2CF9AE}" pid="9" name="Order">
    <vt:lpwstr>13900.0000000000</vt:lpwstr>
  </property>
  <property fmtid="{D5CDD505-2E9C-101B-9397-08002B2CF9AE}" pid="10" name="TemplateUrl">
    <vt:lpwstr/>
  </property>
  <property fmtid="{D5CDD505-2E9C-101B-9397-08002B2CF9AE}" pid="11" name="xd_ProgID">
    <vt:lpwstr/>
  </property>
  <property fmtid="{D5CDD505-2E9C-101B-9397-08002B2CF9AE}" pid="12" name="_dlc_DocIdPersistId">
    <vt:lpwstr/>
  </property>
  <property fmtid="{D5CDD505-2E9C-101B-9397-08002B2CF9AE}" pid="13" name="display_urn:schemas-microsoft-com:office:office#Author">
    <vt:lpwstr>Hodgdon SSgt Andrew C</vt:lpwstr>
  </property>
  <property fmtid="{D5CDD505-2E9C-101B-9397-08002B2CF9AE}" pid="14" name="_SourceUrl">
    <vt:lpwstr/>
  </property>
  <property fmtid="{D5CDD505-2E9C-101B-9397-08002B2CF9AE}" pid="15" name="_SharedFileIndex">
    <vt:lpwstr/>
  </property>
  <property fmtid="{D5CDD505-2E9C-101B-9397-08002B2CF9AE}" pid="16" name="ContentTypeId">
    <vt:lpwstr>0x01010024C984713177D64BA47D1778D0A588D7</vt:lpwstr>
  </property>
</Properties>
</file>